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Helvetica World Bold" panose="020B0604020202020204" charset="-128"/>
      <p:regular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Cambria Bold" panose="02040803050406030204" pitchFamily="18" charset="0"/>
      <p:regular r:id="rId26"/>
      <p:bold r:id="rId27"/>
    </p:embeddedFont>
    <p:embeddedFont>
      <p:font typeface="Cambria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9411" y="3828698"/>
            <a:ext cx="1105366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9"/>
              </a:lnSpc>
              <a:spcBef>
                <a:spcPct val="0"/>
              </a:spcBef>
            </a:pPr>
            <a:r>
              <a:rPr lang="en-US" sz="8599" b="1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 Clinical SOP Assistant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49636" y="5390798"/>
            <a:ext cx="9418882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A Local RAG System for Clinical Trial SOPs.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02111" y="6416402"/>
            <a:ext cx="431393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 b="1">
                <a:solidFill>
                  <a:srgbClr val="004AAD"/>
                </a:solidFill>
                <a:latin typeface="Cambria Bold"/>
                <a:ea typeface="Cambria Bold"/>
                <a:cs typeface="Cambria Bold"/>
                <a:sym typeface="Cambria Bold"/>
              </a:rPr>
              <a:t>Presented By,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 b="1">
                <a:solidFill>
                  <a:srgbClr val="004AAD"/>
                </a:solidFill>
                <a:latin typeface="Cambria Bold"/>
                <a:ea typeface="Cambria Bold"/>
                <a:cs typeface="Cambria Bold"/>
                <a:sym typeface="Cambria Bold"/>
              </a:rPr>
              <a:t>Nithyashri Murali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81617" y="3350809"/>
            <a:ext cx="15499823" cy="487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On-Premise Generation: </a:t>
            </a:r>
            <a:r>
              <a:rPr lang="en-US" sz="28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Uses Ollama to run the Mistral model locally, ensuring zero data leakage.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Grounded Prompting: </a:t>
            </a:r>
            <a:r>
              <a:rPr lang="en-US" sz="28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model is strictly instructed to answer only using the retrieved SOP context.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Privacy-Native: </a:t>
            </a:r>
            <a:r>
              <a:rPr lang="en-US" sz="28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Ideal for regulated environments where cloud-based AI is prohibited.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Natural Language Synthesis: </a:t>
            </a:r>
            <a:r>
              <a:rPr lang="en-US" sz="28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Converts raw retrieved chunks into clear, actionable procedural guidance.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Resource Efficiency: </a:t>
            </a:r>
            <a:r>
              <a:rPr lang="en-US" sz="28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Mistral provides high performance without requiring massive cloud compute costs.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7612" y="2279625"/>
            <a:ext cx="88191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 Local Inference with Ollama &amp; Mistral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025836" y="2036711"/>
            <a:ext cx="12725400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6" lvl="1"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2. End-to-End Runtime Workflow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0273" y="3725706"/>
            <a:ext cx="15499823" cy="437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Query Embedding: 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investigator's question is converted into a vector in real-time.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Semantic Search: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ChromaDB identifies and retrieves the top-K relevant SOP fragments.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Context Assembly: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Chunks are formatted into a structured prompt for the LLM.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Answer Synthesis: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</a:t>
            </a: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LLM generates a grounded response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attaching confidence scores and citations.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User Interaction: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frontend displays the answer and collects feedback for continuous improvement.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2758614" y="2799526"/>
            <a:ext cx="12770772" cy="6358619"/>
          </a:xfrm>
          <a:custGeom>
            <a:avLst/>
            <a:gdLst/>
            <a:ahLst/>
            <a:cxnLst/>
            <a:rect l="l" t="t" r="r" b="b"/>
            <a:pathLst>
              <a:path w="12770772" h="6358619">
                <a:moveTo>
                  <a:pt x="0" y="0"/>
                </a:moveTo>
                <a:lnTo>
                  <a:pt x="12770772" y="0"/>
                </a:lnTo>
                <a:lnTo>
                  <a:pt x="12770772" y="6358619"/>
                </a:lnTo>
                <a:lnTo>
                  <a:pt x="0" y="6358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0" t="-10857" r="-2330" b="-72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138115" y="1713676"/>
            <a:ext cx="736193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 b="1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Clinical SOP Assistant  UI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3426635" y="2970976"/>
            <a:ext cx="10784892" cy="6341597"/>
          </a:xfrm>
          <a:custGeom>
            <a:avLst/>
            <a:gdLst/>
            <a:ahLst/>
            <a:cxnLst/>
            <a:rect l="l" t="t" r="r" b="b"/>
            <a:pathLst>
              <a:path w="10784892" h="6341597">
                <a:moveTo>
                  <a:pt x="0" y="0"/>
                </a:moveTo>
                <a:lnTo>
                  <a:pt x="10784892" y="0"/>
                </a:lnTo>
                <a:lnTo>
                  <a:pt x="10784892" y="6341597"/>
                </a:lnTo>
                <a:lnTo>
                  <a:pt x="0" y="634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836" r="-24778" b="-75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582743" y="1935602"/>
            <a:ext cx="10784892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Feedback &amp; Analytics Layer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87696" y="1970851"/>
            <a:ext cx="16069057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Interoperability via Model Context Protocol (MCP)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3448" y="3180526"/>
            <a:ext cx="16313325" cy="563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The Protocol: 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Implemented using FastMCP to create a standardized AI tool interface.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Agent Integration: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Exposes </a:t>
            </a:r>
            <a:r>
              <a:rPr lang="en-US" sz="3099" b="1" i="1">
                <a:solidFill>
                  <a:srgbClr val="000000"/>
                </a:solidFill>
                <a:latin typeface="Cambria Bold Italics"/>
                <a:ea typeface="Cambria Bold Italics"/>
                <a:cs typeface="Cambria Bold Italics"/>
                <a:sym typeface="Cambria Bold Italics"/>
              </a:rPr>
              <a:t>search_clinical_sops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allowing other AI agents to query the system.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Vendor Lock-in Prevention: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Ensures the system can communicate with any AI ecosystem that supports MCP.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Knowledge Service: 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Transforms a simple chatbot into a reusable knowledge utility for the organization.</a:t>
            </a:r>
          </a:p>
          <a:p>
            <a:pPr marL="669286" lvl="1" indent="-334643" algn="just">
              <a:lnSpc>
                <a:spcPts val="495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Decoupled Interaction: 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External agents can use the SOP knowledge without needing direct database access.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67612" y="3554542"/>
            <a:ext cx="15379572" cy="5173961"/>
          </a:xfrm>
          <a:custGeom>
            <a:avLst/>
            <a:gdLst/>
            <a:ahLst/>
            <a:cxnLst/>
            <a:rect l="l" t="t" r="r" b="b"/>
            <a:pathLst>
              <a:path w="15379572" h="5173961">
                <a:moveTo>
                  <a:pt x="0" y="0"/>
                </a:moveTo>
                <a:lnTo>
                  <a:pt x="15379572" y="0"/>
                </a:lnTo>
                <a:lnTo>
                  <a:pt x="15379572" y="5173961"/>
                </a:lnTo>
                <a:lnTo>
                  <a:pt x="0" y="5173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94" r="-6131" b="-586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904528" y="1970851"/>
            <a:ext cx="9829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 b="1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Testing MCP using MCP Inspector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76720" y="1697235"/>
            <a:ext cx="11510880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Results &amp; Operational Impact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16989" y="3237264"/>
            <a:ext cx="14873106" cy="503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Performance: </a:t>
            </a:r>
            <a:r>
              <a:rPr lang="en-US" sz="29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Achieved near-instant response times for complex procedural queries.</a:t>
            </a: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Accuracy: </a:t>
            </a:r>
            <a:r>
              <a:rPr lang="en-US" sz="29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High retrieval precision ensures investigators get the right information the first time.</a:t>
            </a: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Support Reduction: </a:t>
            </a:r>
            <a:r>
              <a:rPr lang="en-US" sz="29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Lowered the manual workload on clinical support teams significantly.</a:t>
            </a: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Accessibility: </a:t>
            </a:r>
            <a:r>
              <a:rPr lang="en-US" sz="29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SOP guidance is now available 24/7 without waiting for a human coordinator.</a:t>
            </a:r>
          </a:p>
          <a:p>
            <a:pPr marL="647697" lvl="1" indent="-323848" algn="just">
              <a:lnSpc>
                <a:spcPts val="4499"/>
              </a:lnSpc>
              <a:buFont typeface="Arial"/>
              <a:buChar char="•"/>
            </a:pPr>
            <a:r>
              <a:rPr lang="en-US" sz="29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Risk Mitigation: </a:t>
            </a:r>
            <a:r>
              <a:rPr lang="en-US" sz="29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Reduced the probability of trial deviations through explainable, grounded AI.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553200" y="2152022"/>
            <a:ext cx="4497653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1791" y="3769680"/>
            <a:ext cx="16266500" cy="357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Investigator Site Query Assistant </a:t>
            </a:r>
            <a:r>
              <a:rPr lang="en-US" sz="31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bridges the gap between complex regulatory documentation and real-time operational needs using a secure, local RAG architecture.</a:t>
            </a:r>
            <a:r>
              <a:rPr lang="en-US" sz="31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By integrating local LLMs with the Model Context Protocol (MCP), the system provides GxP-ready, grounded guidance that</a:t>
            </a:r>
            <a:r>
              <a:rPr lang="en-US" sz="31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eliminates data leakage and AI hallucinations. </a:t>
            </a:r>
            <a:r>
              <a:rPr lang="en-US" sz="31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This solution reduces administrative burdens while enhancing trial integrity and accelerating the delivery of compliant clinical research.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0990" y="2193920"/>
            <a:ext cx="7626020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Future Directions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800" y="3234375"/>
            <a:ext cx="16266500" cy="463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49"/>
              </a:lnSpc>
            </a:pPr>
            <a:endParaRPr/>
          </a:p>
          <a:p>
            <a:pPr marL="669286" lvl="1" indent="-334643" algn="just">
              <a:lnSpc>
                <a:spcPts val="464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Global Multilingual Support: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Implementing cross-lingual embeddings to allow global sites to query SOPs in their native languages.</a:t>
            </a:r>
          </a:p>
          <a:p>
            <a:pPr marL="669286" lvl="1" indent="-334643" algn="just">
              <a:lnSpc>
                <a:spcPts val="464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Workflow Integration: 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Developing direct APIs for Clinical Trial Management Systems (CTMS) to provide real-time procedural support.</a:t>
            </a:r>
          </a:p>
          <a:p>
            <a:pPr marL="669286" lvl="1" indent="-334643" algn="just">
              <a:lnSpc>
                <a:spcPts val="4649"/>
              </a:lnSpc>
              <a:buFont typeface="Arial"/>
              <a:buChar char="•"/>
            </a:pPr>
            <a:r>
              <a:rPr lang="en-US" sz="30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Automated Compliance Auditing:</a:t>
            </a:r>
            <a:r>
              <a:rPr lang="en-US" sz="30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Deploying analytics to automatically detect procedural gaps and contradictions across SOP versions.</a:t>
            </a:r>
          </a:p>
          <a:p>
            <a:pPr algn="just">
              <a:lnSpc>
                <a:spcPts val="4649"/>
              </a:lnSpc>
            </a:pPr>
            <a:endParaRPr lang="en-US" sz="3099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83540" y="19"/>
            <a:ext cx="14504460" cy="10286981"/>
            <a:chOff x="0" y="0"/>
            <a:chExt cx="19339281" cy="13715975"/>
          </a:xfrm>
        </p:grpSpPr>
        <p:sp>
          <p:nvSpPr>
            <p:cNvPr id="3" name="Freeform 3" descr="A close-up of hands shaking  Description automatically generated"/>
            <p:cNvSpPr/>
            <p:nvPr/>
          </p:nvSpPr>
          <p:spPr>
            <a:xfrm>
              <a:off x="0" y="0"/>
              <a:ext cx="19339306" cy="13716000"/>
            </a:xfrm>
            <a:custGeom>
              <a:avLst/>
              <a:gdLst/>
              <a:ahLst/>
              <a:cxnLst/>
              <a:rect l="l" t="t" r="r" b="b"/>
              <a:pathLst>
                <a:path w="19339306" h="13716000">
                  <a:moveTo>
                    <a:pt x="0" y="0"/>
                  </a:moveTo>
                  <a:lnTo>
                    <a:pt x="19339306" y="0"/>
                  </a:lnTo>
                  <a:lnTo>
                    <a:pt x="1933930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4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719"/>
            <a:ext cx="8781221" cy="10287000"/>
            <a:chOff x="0" y="0"/>
            <a:chExt cx="11708295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8257" cy="13716000"/>
            </a:xfrm>
            <a:custGeom>
              <a:avLst/>
              <a:gdLst/>
              <a:ahLst/>
              <a:cxnLst/>
              <a:rect l="l" t="t" r="r" b="b"/>
              <a:pathLst>
                <a:path w="11708257" h="13716000">
                  <a:moveTo>
                    <a:pt x="0" y="0"/>
                  </a:moveTo>
                  <a:lnTo>
                    <a:pt x="11708257" y="0"/>
                  </a:lnTo>
                  <a:lnTo>
                    <a:pt x="1170825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73000">
                  <a:srgbClr val="FFFFFF">
                    <a:alpha val="0"/>
                  </a:srgbClr>
                </a:gs>
              </a:gsLst>
              <a:lin ang="108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8041" y="3390900"/>
            <a:ext cx="7166629" cy="5538788"/>
            <a:chOff x="0" y="0"/>
            <a:chExt cx="9555505" cy="738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55500" cy="7385050"/>
            </a:xfrm>
            <a:custGeom>
              <a:avLst/>
              <a:gdLst/>
              <a:ahLst/>
              <a:cxnLst/>
              <a:rect l="l" t="t" r="r" b="b"/>
              <a:pathLst>
                <a:path w="9555500" h="7385050">
                  <a:moveTo>
                    <a:pt x="0" y="0"/>
                  </a:moveTo>
                  <a:lnTo>
                    <a:pt x="9555500" y="0"/>
                  </a:lnTo>
                  <a:lnTo>
                    <a:pt x="9555500" y="7385050"/>
                  </a:lnTo>
                  <a:lnTo>
                    <a:pt x="0" y="738505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49160" r="-4916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4775"/>
              <a:ext cx="9555505" cy="72802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720"/>
                </a:lnSpc>
              </a:pPr>
              <a:r>
                <a:rPr lang="en-US" sz="9000" b="1" dirty="0">
                  <a:solidFill>
                    <a:schemeClr val="accent5">
                      <a:lumMod val="75000"/>
                    </a:scheme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 Thank You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907930"/>
            <a:ext cx="5925274" cy="1628346"/>
            <a:chOff x="0" y="0"/>
            <a:chExt cx="7900365" cy="2171128"/>
          </a:xfrm>
        </p:grpSpPr>
        <p:sp>
          <p:nvSpPr>
            <p:cNvPr id="10" name="Freeform 10" descr="A blue and grey text on a black background  AI-generated content may be incorrect."/>
            <p:cNvSpPr/>
            <p:nvPr/>
          </p:nvSpPr>
          <p:spPr>
            <a:xfrm>
              <a:off x="0" y="0"/>
              <a:ext cx="7900416" cy="2171192"/>
            </a:xfrm>
            <a:custGeom>
              <a:avLst/>
              <a:gdLst/>
              <a:ahLst/>
              <a:cxnLst/>
              <a:rect l="l" t="t" r="r" b="b"/>
              <a:pathLst>
                <a:path w="7900416" h="2171192">
                  <a:moveTo>
                    <a:pt x="0" y="0"/>
                  </a:moveTo>
                  <a:lnTo>
                    <a:pt x="7900416" y="0"/>
                  </a:lnTo>
                  <a:lnTo>
                    <a:pt x="7900416" y="2171192"/>
                  </a:lnTo>
                  <a:lnTo>
                    <a:pt x="0" y="217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057706" y="1697235"/>
            <a:ext cx="13048402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The Complexity of Clinical Trials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286532"/>
            <a:ext cx="16266500" cy="574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Regulatory Backbone:</a:t>
            </a:r>
            <a:r>
              <a:rPr lang="en-US" sz="2799" dirty="0">
                <a:solidFill>
                  <a:srgbClr val="2C627B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Clinical trials are governed by extensive SOPs that define every operational and compliance activity.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Critical Stakes:</a:t>
            </a:r>
            <a:r>
              <a:rPr lang="en-US" sz="2799" dirty="0">
                <a:solidFill>
                  <a:srgbClr val="2C627B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These procedures are essential to ensure patient safety, data integrity, and regulatory adherence.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Document Density:</a:t>
            </a:r>
            <a:r>
              <a:rPr lang="en-US" sz="27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SOPs are notoriously lengthy, often reaching hundreds of pages of technical requirements.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Operational Friction: </a:t>
            </a:r>
            <a:r>
              <a:rPr lang="en-US" sz="27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Site staff often struggle to navigate these documents quickly during active trial phases.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The Need for Speed: </a:t>
            </a:r>
            <a:r>
              <a:rPr lang="en-US" sz="27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Instant access to precise procedural guidance is a requirement for modern, efficient clinical research.</a:t>
            </a:r>
          </a:p>
          <a:p>
            <a:pPr algn="just">
              <a:lnSpc>
                <a:spcPts val="4199"/>
              </a:lnSpc>
            </a:pPr>
            <a:endParaRPr lang="en-US" sz="2799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267018" y="1808370"/>
            <a:ext cx="9753964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Problem Statement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92800" y="3186750"/>
            <a:ext cx="16288617" cy="4834891"/>
            <a:chOff x="0" y="0"/>
            <a:chExt cx="21718156" cy="6446521"/>
          </a:xfrm>
        </p:grpSpPr>
        <p:sp>
          <p:nvSpPr>
            <p:cNvPr id="28" name="TextBox 28"/>
            <p:cNvSpPr txBox="1"/>
            <p:nvPr/>
          </p:nvSpPr>
          <p:spPr>
            <a:xfrm>
              <a:off x="29489" y="-85725"/>
              <a:ext cx="21688666" cy="3435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Clinical trial Standard Operating Procedures (SOPs) are governed by extensive documents that define every operational and compliance-related activity. These SOPs are critical to ensure patient safety, regulatory compliance, and data integrity. However, </a:t>
              </a:r>
              <a:r>
                <a:rPr lang="en-US" sz="2799" b="1" dirty="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their extreme length (often hundreds of pages), complexity, and technical nature make it difficult for investigators and site staff to quickly locate precise operational guidance when it is needed most.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709036"/>
              <a:ext cx="21688666" cy="2737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As a result, </a:t>
              </a:r>
              <a:r>
                <a:rPr lang="en-US" sz="2799" b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manual search processes are inefficient, leading to repetitive support queries, increased dependency on support teams, and significant operational delays. </a:t>
              </a:r>
              <a:r>
                <a:rPr lang="en-US" sz="2799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rPr>
                <a:t>Furthermore, the difficulty in navigating these dense documents creates a higher risk of incorrect SOP interpretation or procedural deviations, ultimately impacting trial efficiency and jeopardizing regulatory compliance.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91200" y="1963461"/>
            <a:ext cx="618033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Strategic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16989" y="3246789"/>
            <a:ext cx="14873106" cy="469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Core Innovation: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 </a:t>
            </a:r>
            <a:r>
              <a:rPr lang="en-US" sz="27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local AI-powered RAG system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designed for instant, SOP-grounded answers.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Procedural Fidelity: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The system generates responses strictly based on approved procedural content.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Semantic Intelligence: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It retrieves the most relevant SOP sections based on intent, not just keywords.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Data Privacy: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Operates entirely within a local environment to ensure total data sovereignty.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Decision Support: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Provides a reliable "digital assistant" to investigators for real-time decision making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16981" y="1697235"/>
            <a:ext cx="14873105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Why Existing Search Methods Fail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16989" y="3246789"/>
            <a:ext cx="14873106" cy="521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Keyword Limitations: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Traditional search misses semantic meaning and fails when users paraphrase.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Manual Navigation: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Tools like "PDF Find" require investigators to have prior knowledge of document structure.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The Hallucination Gap: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General AI chatbots often invent facts (hallucinate) when they lack specific grounding.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Security Concerns: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Centralized LLM APIs pose significant risks regarding data privacy and regulatory standards.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Grounding Necessity: </a:t>
            </a:r>
            <a:r>
              <a:rPr lang="en-US" sz="27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Clinical domains require every answer to be backed by retrieved, verifiable content.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530442" y="3106935"/>
            <a:ext cx="17205108" cy="5882146"/>
          </a:xfrm>
          <a:custGeom>
            <a:avLst/>
            <a:gdLst/>
            <a:ahLst/>
            <a:cxnLst/>
            <a:rect l="l" t="t" r="r" b="b"/>
            <a:pathLst>
              <a:path w="17205108" h="5882146">
                <a:moveTo>
                  <a:pt x="0" y="0"/>
                </a:moveTo>
                <a:lnTo>
                  <a:pt x="17205108" y="0"/>
                </a:lnTo>
                <a:lnTo>
                  <a:pt x="17205108" y="5882146"/>
                </a:lnTo>
                <a:lnTo>
                  <a:pt x="0" y="5882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5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3244833" y="1697235"/>
            <a:ext cx="1092537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High-Level 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827320" y="2649735"/>
            <a:ext cx="14130870" cy="6282359"/>
          </a:xfrm>
          <a:custGeom>
            <a:avLst/>
            <a:gdLst/>
            <a:ahLst/>
            <a:cxnLst/>
            <a:rect l="l" t="t" r="r" b="b"/>
            <a:pathLst>
              <a:path w="14130870" h="6282359">
                <a:moveTo>
                  <a:pt x="0" y="0"/>
                </a:moveTo>
                <a:lnTo>
                  <a:pt x="14130870" y="0"/>
                </a:lnTo>
                <a:lnTo>
                  <a:pt x="14130870" y="6282359"/>
                </a:lnTo>
                <a:lnTo>
                  <a:pt x="0" y="6282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844" b="-106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538970" y="1623680"/>
            <a:ext cx="6707570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Flow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209800" y="1887053"/>
            <a:ext cx="14173200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392" lvl="1" indent="-647696" algn="ctr">
              <a:lnSpc>
                <a:spcPts val="7199"/>
              </a:lnSpc>
              <a:spcBef>
                <a:spcPct val="0"/>
              </a:spcBef>
              <a:buAutoNum type="arabicPeriod"/>
            </a:pPr>
            <a:r>
              <a:rPr lang="en-US" sz="5999" b="1" dirty="0">
                <a:solidFill>
                  <a:srgbClr val="CA4851"/>
                </a:solidFill>
                <a:latin typeface="Cambria Bold"/>
                <a:ea typeface="Cambria Bold"/>
                <a:cs typeface="Cambria Bold"/>
                <a:sym typeface="Cambria Bold"/>
              </a:rPr>
              <a:t>The Document Ingestion Pipeline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1617" y="3350809"/>
            <a:ext cx="15499823" cy="487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Structured Text Extraction: 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Uses </a:t>
            </a:r>
            <a:r>
              <a:rPr lang="en-US" sz="2899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Docling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to parse PDFs while preserving layout and table structures. In my project, I have ingested real time SOP PDFs from a Medical Datacenter.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Vectorization: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Employs the all-MiniLM-L6-v2 model for fast and memory-efficient embeddings.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Vector Storage: 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Chunks and embeddings are stored in </a:t>
            </a:r>
            <a:r>
              <a:rPr lang="en-US" sz="2899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ChromaDB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for rapid semantic retrieval.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Persistent Knowledge: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Unlike basic FAISS setups, </a:t>
            </a:r>
            <a:r>
              <a:rPr lang="en-US" sz="2899" dirty="0" err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ChromaDB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ensures the SOP knowledge base is persisted.</a:t>
            </a:r>
          </a:p>
          <a:p>
            <a:pPr marL="626107" lvl="1" indent="-313054" algn="just">
              <a:lnSpc>
                <a:spcPts val="4349"/>
              </a:lnSpc>
              <a:buFont typeface="Arial"/>
              <a:buChar char="•"/>
            </a:pPr>
            <a:r>
              <a:rPr lang="en-US" sz="289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Batch Processing:</a:t>
            </a:r>
            <a:r>
              <a:rPr lang="en-US" sz="2899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Supports uploading and indexing multiple SOPs to build a comprehensive knowledge service.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496" y="0"/>
            <a:ext cx="15758770" cy="1215209"/>
            <a:chOff x="0" y="0"/>
            <a:chExt cx="21011693" cy="1620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1642" cy="1620266"/>
            </a:xfrm>
            <a:custGeom>
              <a:avLst/>
              <a:gdLst/>
              <a:ahLst/>
              <a:cxnLst/>
              <a:rect l="l" t="t" r="r" b="b"/>
              <a:pathLst>
                <a:path w="21011642" h="1620266">
                  <a:moveTo>
                    <a:pt x="6858" y="1599057"/>
                  </a:moveTo>
                  <a:cubicBezTo>
                    <a:pt x="1270" y="1066038"/>
                    <a:pt x="5588" y="533019"/>
                    <a:pt x="0" y="0"/>
                  </a:cubicBezTo>
                  <a:lnTo>
                    <a:pt x="21011642" y="0"/>
                  </a:lnTo>
                  <a:lnTo>
                    <a:pt x="19679286" y="1620266"/>
                  </a:lnTo>
                  <a:lnTo>
                    <a:pt x="6858" y="1599057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486" y="9556871"/>
            <a:ext cx="18283514" cy="732053"/>
            <a:chOff x="0" y="0"/>
            <a:chExt cx="24378018" cy="976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78031" cy="976122"/>
            </a:xfrm>
            <a:custGeom>
              <a:avLst/>
              <a:gdLst/>
              <a:ahLst/>
              <a:cxnLst/>
              <a:rect l="l" t="t" r="r" b="b"/>
              <a:pathLst>
                <a:path w="24378031" h="976122">
                  <a:moveTo>
                    <a:pt x="0" y="0"/>
                  </a:moveTo>
                  <a:lnTo>
                    <a:pt x="24378031" y="0"/>
                  </a:lnTo>
                  <a:lnTo>
                    <a:pt x="24378031" y="976122"/>
                  </a:lnTo>
                  <a:lnTo>
                    <a:pt x="0" y="97612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636" y="9531144"/>
            <a:ext cx="9788738" cy="755856"/>
            <a:chOff x="0" y="0"/>
            <a:chExt cx="13051650" cy="1007808"/>
          </a:xfrm>
        </p:grpSpPr>
        <p:sp>
          <p:nvSpPr>
            <p:cNvPr id="7" name="Freeform 7" descr="A white text on a black background  Description automatically generated"/>
            <p:cNvSpPr/>
            <p:nvPr/>
          </p:nvSpPr>
          <p:spPr>
            <a:xfrm>
              <a:off x="0" y="0"/>
              <a:ext cx="13051662" cy="1007872"/>
            </a:xfrm>
            <a:custGeom>
              <a:avLst/>
              <a:gdLst/>
              <a:ahLst/>
              <a:cxnLst/>
              <a:rect l="l" t="t" r="r" b="b"/>
              <a:pathLst>
                <a:path w="13051662" h="1007872">
                  <a:moveTo>
                    <a:pt x="0" y="0"/>
                  </a:moveTo>
                  <a:lnTo>
                    <a:pt x="13051662" y="0"/>
                  </a:lnTo>
                  <a:lnTo>
                    <a:pt x="13051662" y="1007872"/>
                  </a:lnTo>
                  <a:lnTo>
                    <a:pt x="0" y="100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3227" r="-3" b="-526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6" y="1305192"/>
            <a:ext cx="7156542" cy="68580"/>
            <a:chOff x="0" y="0"/>
            <a:chExt cx="9542056" cy="91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42018" cy="91440"/>
            </a:xfrm>
            <a:custGeom>
              <a:avLst/>
              <a:gdLst/>
              <a:ahLst/>
              <a:cxnLst/>
              <a:rect l="l" t="t" r="r" b="b"/>
              <a:pathLst>
                <a:path w="9542018" h="91440">
                  <a:moveTo>
                    <a:pt x="0" y="86614"/>
                  </a:moveTo>
                  <a:lnTo>
                    <a:pt x="0" y="0"/>
                  </a:lnTo>
                  <a:lnTo>
                    <a:pt x="9542018" y="0"/>
                  </a:lnTo>
                  <a:lnTo>
                    <a:pt x="9470517" y="91440"/>
                  </a:lnTo>
                  <a:lnTo>
                    <a:pt x="0" y="86614"/>
                  </a:lnTo>
                  <a:close/>
                </a:path>
              </a:pathLst>
            </a:custGeom>
            <a:solidFill>
              <a:srgbClr val="C925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06108" y="-1924"/>
            <a:ext cx="1350664" cy="1200283"/>
            <a:chOff x="0" y="0"/>
            <a:chExt cx="1800885" cy="16003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0860" cy="1600327"/>
            </a:xfrm>
            <a:custGeom>
              <a:avLst/>
              <a:gdLst/>
              <a:ahLst/>
              <a:cxnLst/>
              <a:rect l="l" t="t" r="r" b="b"/>
              <a:pathLst>
                <a:path w="1800860" h="1600327">
                  <a:moveTo>
                    <a:pt x="1798447" y="1600327"/>
                  </a:moveTo>
                  <a:cubicBezTo>
                    <a:pt x="1799209" y="1066927"/>
                    <a:pt x="1800098" y="533400"/>
                    <a:pt x="1800860" y="0"/>
                  </a:cubicBezTo>
                  <a:lnTo>
                    <a:pt x="0" y="0"/>
                  </a:lnTo>
                  <a:lnTo>
                    <a:pt x="1372616" y="1600327"/>
                  </a:lnTo>
                  <a:lnTo>
                    <a:pt x="1798447" y="160032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45000" y="0"/>
            <a:ext cx="1181100" cy="1198369"/>
            <a:chOff x="0" y="0"/>
            <a:chExt cx="1574800" cy="15978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4800" cy="1597787"/>
            </a:xfrm>
            <a:custGeom>
              <a:avLst/>
              <a:gdLst/>
              <a:ahLst/>
              <a:cxnLst/>
              <a:rect l="l" t="t" r="r" b="b"/>
              <a:pathLst>
                <a:path w="1574800" h="1597787">
                  <a:moveTo>
                    <a:pt x="0" y="0"/>
                  </a:moveTo>
                  <a:lnTo>
                    <a:pt x="1574800" y="0"/>
                  </a:lnTo>
                  <a:lnTo>
                    <a:pt x="1574800" y="1597787"/>
                  </a:lnTo>
                  <a:lnTo>
                    <a:pt x="0" y="1597787"/>
                  </a:lnTo>
                  <a:close/>
                </a:path>
              </a:pathLst>
            </a:custGeom>
            <a:solidFill>
              <a:srgbClr val="C9485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89883" y="9779298"/>
            <a:ext cx="3800094" cy="33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8E8E8"/>
                </a:solidFill>
                <a:latin typeface="Cambria"/>
                <a:ea typeface="Cambria"/>
                <a:cs typeface="Cambria"/>
                <a:sym typeface="Cambria"/>
              </a:rPr>
              <a:t>2026  - https://www.agilisium.com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5596" y="-29080"/>
            <a:ext cx="967388" cy="1237383"/>
            <a:chOff x="0" y="0"/>
            <a:chExt cx="1289850" cy="1649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9812" cy="1649730"/>
            </a:xfrm>
            <a:custGeom>
              <a:avLst/>
              <a:gdLst/>
              <a:ahLst/>
              <a:cxnLst/>
              <a:rect l="l" t="t" r="r" b="b"/>
              <a:pathLst>
                <a:path w="1289812" h="1649730">
                  <a:moveTo>
                    <a:pt x="0" y="0"/>
                  </a:moveTo>
                  <a:lnTo>
                    <a:pt x="644906" y="0"/>
                  </a:lnTo>
                  <a:lnTo>
                    <a:pt x="1289812" y="824865"/>
                  </a:lnTo>
                  <a:lnTo>
                    <a:pt x="644906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59246" y="9556871"/>
            <a:ext cx="1228754" cy="755856"/>
            <a:chOff x="0" y="0"/>
            <a:chExt cx="1638338" cy="1007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8300" cy="1007872"/>
            </a:xfrm>
            <a:custGeom>
              <a:avLst/>
              <a:gdLst/>
              <a:ahLst/>
              <a:cxnLst/>
              <a:rect l="l" t="t" r="r" b="b"/>
              <a:pathLst>
                <a:path w="1638300" h="1007872">
                  <a:moveTo>
                    <a:pt x="1638300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638300" y="1007872"/>
                  </a:lnTo>
                  <a:close/>
                </a:path>
              </a:pathLst>
            </a:custGeom>
            <a:solidFill>
              <a:srgbClr val="04B0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556871"/>
            <a:ext cx="1467612" cy="759209"/>
          </a:xfrm>
          <a:custGeom>
            <a:avLst/>
            <a:gdLst/>
            <a:ahLst/>
            <a:cxnLst/>
            <a:rect l="l" t="t" r="r" b="b"/>
            <a:pathLst>
              <a:path w="1467612" h="759209">
                <a:moveTo>
                  <a:pt x="0" y="0"/>
                </a:moveTo>
                <a:lnTo>
                  <a:pt x="1467612" y="0"/>
                </a:lnTo>
                <a:lnTo>
                  <a:pt x="1467612" y="759209"/>
                </a:lnTo>
                <a:lnTo>
                  <a:pt x="0" y="75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7281417" y="9572920"/>
            <a:ext cx="1006583" cy="755856"/>
            <a:chOff x="0" y="0"/>
            <a:chExt cx="1342111" cy="10078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2136" cy="1007872"/>
            </a:xfrm>
            <a:custGeom>
              <a:avLst/>
              <a:gdLst/>
              <a:ahLst/>
              <a:cxnLst/>
              <a:rect l="l" t="t" r="r" b="b"/>
              <a:pathLst>
                <a:path w="1342136" h="1007872">
                  <a:moveTo>
                    <a:pt x="134213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342136" y="1007872"/>
                  </a:lnTo>
                  <a:close/>
                </a:path>
              </a:pathLst>
            </a:custGeom>
            <a:solidFill>
              <a:srgbClr val="62343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503597" y="9556871"/>
            <a:ext cx="779917" cy="755856"/>
            <a:chOff x="0" y="0"/>
            <a:chExt cx="1039889" cy="1007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9876" cy="1007872"/>
            </a:xfrm>
            <a:custGeom>
              <a:avLst/>
              <a:gdLst/>
              <a:ahLst/>
              <a:cxnLst/>
              <a:rect l="l" t="t" r="r" b="b"/>
              <a:pathLst>
                <a:path w="1039876" h="1007872">
                  <a:moveTo>
                    <a:pt x="1039876" y="0"/>
                  </a:moveTo>
                  <a:lnTo>
                    <a:pt x="503936" y="0"/>
                  </a:lnTo>
                  <a:lnTo>
                    <a:pt x="0" y="503936"/>
                  </a:lnTo>
                  <a:lnTo>
                    <a:pt x="503936" y="1007872"/>
                  </a:lnTo>
                  <a:lnTo>
                    <a:pt x="1039876" y="1007872"/>
                  </a:lnTo>
                  <a:close/>
                </a:path>
              </a:pathLst>
            </a:custGeom>
            <a:solidFill>
              <a:srgbClr val="D0263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226284" y="-44244"/>
            <a:ext cx="1463812" cy="1463812"/>
            <a:chOff x="0" y="0"/>
            <a:chExt cx="1951749" cy="19517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1736" cy="1951736"/>
            </a:xfrm>
            <a:custGeom>
              <a:avLst/>
              <a:gdLst/>
              <a:ahLst/>
              <a:cxnLst/>
              <a:rect l="l" t="t" r="r" b="b"/>
              <a:pathLst>
                <a:path w="1951736" h="1951736">
                  <a:moveTo>
                    <a:pt x="0" y="0"/>
                  </a:moveTo>
                  <a:lnTo>
                    <a:pt x="1951736" y="0"/>
                  </a:lnTo>
                  <a:lnTo>
                    <a:pt x="1951736" y="1951736"/>
                  </a:lnTo>
                  <a:lnTo>
                    <a:pt x="0" y="195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76400" y="2015642"/>
            <a:ext cx="449480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Semantic Chunking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1617" y="2714886"/>
            <a:ext cx="15499823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 structure-aware data processing strategy that bypasses traditional fixed-token splitting to divide SOP text </a:t>
            </a: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based on logical headers and procedural sections.</a:t>
            </a:r>
          </a:p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Operational Impact: 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By maintaining configuration limits between 300 and 2500 tokens, the system ensures </a:t>
            </a: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context continuity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and provides the LLM with complete instructional units, </a:t>
            </a: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eliminating "truncated text" hallucinations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and preserving the integrity of complex clinical procedures.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1617" y="5486879"/>
            <a:ext cx="449480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2C627B"/>
                </a:solidFill>
                <a:latin typeface="Cambria Bold"/>
                <a:ea typeface="Cambria Bold"/>
                <a:cs typeface="Cambria Bold"/>
                <a:sym typeface="Cambria Bold"/>
              </a:rPr>
              <a:t>Vector Similarity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1617" y="6218617"/>
            <a:ext cx="15499823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use of </a:t>
            </a: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Cosine Similarity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to mathematically measure the semantic relationship between investigator queries and stored SOP chunks within a high-dimensional vector space.</a:t>
            </a:r>
          </a:p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Technical Advantage: 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This metric focuses on the</a:t>
            </a:r>
            <a:r>
              <a:rPr lang="en-US" sz="2699" b="1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 "semantic direction"</a:t>
            </a:r>
            <a:r>
              <a:rPr lang="en-US" sz="269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of intent rather than raw word count or magnitude, providing a significant accuracy boost by effectively ignoring text length differences to prevent the irrelevant results often associated with Euclidean distance.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1282</Words>
  <Application>Microsoft Office PowerPoint</Application>
  <PresentationFormat>Custom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Cambria</vt:lpstr>
      <vt:lpstr>Helvetica World Bold</vt:lpstr>
      <vt:lpstr>Arial</vt:lpstr>
      <vt:lpstr>Cambria Bold Italics</vt:lpstr>
      <vt:lpstr>Calibri</vt:lpstr>
      <vt:lpstr>Cambria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SOP Assistant.pptx</dc:title>
  <dc:creator>Nithyashri Murali</dc:creator>
  <cp:lastModifiedBy>Nithyashri Murali</cp:lastModifiedBy>
  <cp:revision>5</cp:revision>
  <dcterms:created xsi:type="dcterms:W3CDTF">2006-08-16T00:00:00Z</dcterms:created>
  <dcterms:modified xsi:type="dcterms:W3CDTF">2026-02-04T21:28:03Z</dcterms:modified>
  <dc:identifier>DAG_-xE9jrM</dc:identifier>
</cp:coreProperties>
</file>